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257" r:id="rId3"/>
    <p:sldId id="261" r:id="rId4"/>
    <p:sldId id="262" r:id="rId5"/>
    <p:sldId id="266" r:id="rId6"/>
    <p:sldId id="265" r:id="rId7"/>
    <p:sldId id="26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useo Sans Cyrl 900" panose="02000000000000000000" pitchFamily="2" charset="-52"/>
      <p:bold r:id="rId14"/>
      <p:boldItalic r:id="rId15"/>
    </p:embeddedFont>
    <p:embeddedFont>
      <p:font typeface="Museo Sans Cyrl 500" panose="02000000000000000000" pitchFamily="2" charset="-52"/>
      <p:regular r:id="rId16"/>
      <p: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0FA"/>
    <a:srgbClr val="01A742"/>
    <a:srgbClr val="56AB4E"/>
    <a:srgbClr val="FF8F45"/>
    <a:srgbClr val="4A7DBE"/>
    <a:srgbClr val="BE2F4D"/>
    <a:srgbClr val="F1F1F5"/>
    <a:srgbClr val="E9EAEF"/>
    <a:srgbClr val="F0F1F4"/>
    <a:srgbClr val="E1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42" y="108"/>
      </p:cViewPr>
      <p:guideLst>
        <p:guide pos="3840"/>
        <p:guide pos="4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2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6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6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8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9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5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3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9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8CA7-2656-4C1F-AC4A-73D57EAC46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8CC5-5C6C-474F-87BC-AC30AF0CF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2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jpe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4083" y="466954"/>
            <a:ext cx="922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useo Sans Cyrl 900" panose="02000000000000000000" pitchFamily="2" charset="-52"/>
                <a:cs typeface="Segoe UI" panose="020B0502040204020203" pitchFamily="34" charset="0"/>
              </a:rPr>
              <a:t>Ф</a:t>
            </a:r>
            <a:r>
              <a:rPr lang="ru-RU" sz="36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ирменное мобильное приложение </a:t>
            </a:r>
            <a:endParaRPr lang="ru-RU" sz="3600" b="1" dirty="0">
              <a:latin typeface="Museo Sans Cyrl 9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17914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6AB4E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Мы находимся там</a:t>
            </a:r>
            <a:r>
              <a:rPr lang="ru-RU" sz="2400" b="1" dirty="0">
                <a:solidFill>
                  <a:srgbClr val="56AB4E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, где </a:t>
            </a:r>
            <a:r>
              <a:rPr lang="ru-RU" sz="2400" b="1" dirty="0" smtClean="0">
                <a:solidFill>
                  <a:srgbClr val="56AB4E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наш клиент </a:t>
            </a:r>
            <a:r>
              <a:rPr lang="ru-RU" sz="2400" b="1" dirty="0">
                <a:solidFill>
                  <a:srgbClr val="56AB4E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— в </a:t>
            </a:r>
            <a:r>
              <a:rPr lang="ru-RU" sz="2400" b="1" dirty="0" smtClean="0">
                <a:solidFill>
                  <a:srgbClr val="56AB4E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его мобильном </a:t>
            </a:r>
            <a:r>
              <a:rPr lang="ru-RU" sz="2400" b="1" dirty="0">
                <a:solidFill>
                  <a:srgbClr val="56AB4E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телефоне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608" y="1210306"/>
            <a:ext cx="1120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 </a:t>
            </a:r>
            <a:r>
              <a:rPr lang="ru-RU" dirty="0"/>
              <a:t>—</a:t>
            </a:r>
            <a:r>
              <a:rPr lang="ru-RU" sz="20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это личный кабинет </a:t>
            </a:r>
            <a:r>
              <a:rPr lang="ru-RU" sz="20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абонента, </a:t>
            </a:r>
            <a:r>
              <a:rPr lang="ru-RU" sz="20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доступный в </a:t>
            </a:r>
            <a:r>
              <a:rPr lang="ru-RU" sz="20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его мобильном </a:t>
            </a:r>
            <a:r>
              <a:rPr lang="ru-RU" sz="20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телефоне/планшете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14" y="1879059"/>
            <a:ext cx="6821171" cy="40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0248" y="476762"/>
            <a:ext cx="957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Возможности мобильного приложения </a:t>
            </a:r>
            <a:endParaRPr lang="ru-RU" sz="3600" b="1" dirty="0">
              <a:latin typeface="Museo Sans Cyrl 9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3409" y="1668440"/>
            <a:ext cx="2479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СБОР ПОКАЗАНИЙ</a:t>
            </a:r>
            <a:r>
              <a:rPr lang="ru-RU" sz="1400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 </a:t>
            </a:r>
            <a:br>
              <a:rPr lang="ru-RU" sz="1400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приборов 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учета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их автоматическая загрузка в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систему 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начислений</a:t>
            </a:r>
          </a:p>
        </p:txBody>
      </p:sp>
      <p:pic>
        <p:nvPicPr>
          <p:cNvPr id="20" name="Picture 5" descr="C:\Users\Home\Desktop\Презентация\list_icon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47" y="1592834"/>
            <a:ext cx="720001" cy="720000"/>
          </a:xfrm>
          <a:prstGeom prst="rect">
            <a:avLst/>
          </a:prstGeom>
          <a:noFill/>
        </p:spPr>
      </p:pic>
      <p:pic>
        <p:nvPicPr>
          <p:cNvPr id="24" name="Picture 3" descr="C:\Users\Home\Desktop\Презентация\list_icon_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031" y="1509699"/>
            <a:ext cx="838557" cy="79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5177" y="1618824"/>
            <a:ext cx="29644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ПРЕДОСТАВЛЕНИЕ ИНФОРМАЦИИ </a:t>
            </a:r>
            <a:b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абоненту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 о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начислениях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, приборах учета, квитанциях без необходимости обращения в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УК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2936" y="1621304"/>
            <a:ext cx="27000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ОНЛАЙ ПРИЕМ ОБРАЩЕНИЙ</a:t>
            </a:r>
            <a:b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в диспетчерскую и 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к другим специалистам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расчетного центра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32" name="Picture 8" descr="C:\Users\Home\Desktop\Презентация\autosystem_icon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9626" y="1649970"/>
            <a:ext cx="610909" cy="605732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03" y="3514355"/>
            <a:ext cx="1503826" cy="265962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311" y="3683968"/>
            <a:ext cx="1515276" cy="269517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46" y="3513958"/>
            <a:ext cx="1516033" cy="269516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57" y="3683968"/>
            <a:ext cx="1516033" cy="269517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" y="3514630"/>
            <a:ext cx="1515276" cy="26938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60" y="3683967"/>
            <a:ext cx="1515276" cy="269517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3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Home\Desktop\Презентация\list_icon_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62" y="1578421"/>
            <a:ext cx="746574" cy="74657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350545" y="1725368"/>
            <a:ext cx="27626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ДОПОЛНИТЕЛЬНЫЙ КАНАЛ</a:t>
            </a:r>
            <a:b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приема 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оплаты, который всегда под рукой у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абонента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26955" y="1676385"/>
            <a:ext cx="2723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ОПЕРАТИВНОЕ ИНФОРМИРОВАНИЕ</a:t>
            </a:r>
            <a:b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абонентов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 об аварийных ситуациях, отключениях </a:t>
            </a:r>
            <a:endParaRPr lang="en-US" sz="1400" dirty="0" smtClean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или 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важных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событиях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27" name="Picture 3" descr="C:\Users\Home\Desktop\Презентация\autosystem_icon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318" y="1729482"/>
            <a:ext cx="605732" cy="60573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628572" y="1670204"/>
            <a:ext cx="29638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ДОПОЛНИТЕЛЬНЫЕ УСЛУГИ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 </a:t>
            </a:r>
            <a:b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возможность продвижения дополнительных, в том числе платных услуг населению, либо услуг компаний-партнеров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19" name="Picture 5" descr="C:\Users\Home\Desktop\Презентация\autosystem_icon_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1406" y="1709834"/>
            <a:ext cx="605732" cy="60573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38662" y="476762"/>
            <a:ext cx="956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Возможности мобильного приложения </a:t>
            </a:r>
            <a:endParaRPr lang="ru-RU" sz="3600" b="1" dirty="0">
              <a:latin typeface="Museo Sans Cyrl 9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" y="3380979"/>
            <a:ext cx="1503182" cy="267366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37" y="3590892"/>
            <a:ext cx="1501122" cy="264954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11" y="3423858"/>
            <a:ext cx="1503935" cy="25879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55" y="3584650"/>
            <a:ext cx="1497390" cy="266202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54" y="3455896"/>
            <a:ext cx="1497765" cy="267366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35" y="3659567"/>
            <a:ext cx="1497389" cy="26620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6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32875" y="1766550"/>
            <a:ext cx="4513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ДИАЛОГ С АБОНЕНТАМИ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 </a:t>
            </a:r>
            <a:b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в онлайн режиме между абонентами 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сотрудниками расчетного центра, для 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отработки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обращений в аварийно-диспетчерскую службу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24" name="Picture 5" descr="C:\Users\Home\Desktop\Презентация\list_icon_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87" y="1602205"/>
            <a:ext cx="792000" cy="792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148442" y="1747179"/>
            <a:ext cx="2420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ОЦЕНКА УДОВЛЕТВОРЕННОСТИ</a:t>
            </a:r>
            <a:r>
              <a:rPr lang="ru-RU" sz="1400" b="1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/>
            </a:r>
            <a:br>
              <a:rPr lang="ru-RU" sz="1400" b="1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>собственников жилья работой с обращениями</a:t>
            </a:r>
          </a:p>
        </p:txBody>
      </p:sp>
      <p:pic>
        <p:nvPicPr>
          <p:cNvPr id="30" name="Picture 5" descr="C:\Users\Home\Desktop\Презентация\autosystem_icon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074" y="1766033"/>
            <a:ext cx="605732" cy="59546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7" y="3606100"/>
            <a:ext cx="1466223" cy="260846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723606" y="476762"/>
            <a:ext cx="9461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Возможности мобильного приложения </a:t>
            </a:r>
            <a:endParaRPr lang="ru-RU" sz="3600" b="1" dirty="0">
              <a:latin typeface="Museo Sans Cyrl 9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03" y="3489717"/>
            <a:ext cx="1468331" cy="252663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30" y="3600403"/>
            <a:ext cx="1481342" cy="261985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>
            <a:stCxn id="14" idx="1"/>
            <a:endCxn id="26" idx="3"/>
          </p:cNvCxnSpPr>
          <p:nvPr/>
        </p:nvCxnSpPr>
        <p:spPr>
          <a:xfrm flipV="1">
            <a:off x="1139356" y="2219196"/>
            <a:ext cx="9859032" cy="0"/>
          </a:xfrm>
          <a:prstGeom prst="straightConnector1">
            <a:avLst/>
          </a:prstGeom>
          <a:ln w="28575">
            <a:solidFill>
              <a:srgbClr val="D2F0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4" y="3899824"/>
            <a:ext cx="2917348" cy="2783335"/>
          </a:xfrm>
          <a:prstGeom prst="rect">
            <a:avLst/>
          </a:prstGeom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975676" y="2586210"/>
            <a:ext cx="19751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ЛЕГКО СОЗДАТЬ</a:t>
            </a:r>
            <a:b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И НАСТРОИТЬ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Интерфейс </a:t>
            </a:r>
            <a:b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максимально упрощен 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40191" y="2566839"/>
            <a:ext cx="22830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НАГЛЯДНОСТЬ</a:t>
            </a:r>
            <a:b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И ПРОЗРАЧНОСТЬ</a:t>
            </a:r>
            <a:b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>полная информации по ОСС: время, повестка, организатор и др.</a:t>
            </a:r>
          </a:p>
        </p:txBody>
      </p:sp>
      <p:pic>
        <p:nvPicPr>
          <p:cNvPr id="30" name="Picture 5" descr="C:\Users\Home\Desktop\Презентация\autosystem_icon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096" y="1930241"/>
            <a:ext cx="605733" cy="59546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23605" y="476762"/>
            <a:ext cx="1046337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b="1" dirty="0" smtClean="0">
                <a:latin typeface="Museo Sans Cyrl 900" panose="02000000000000000000" pitchFamily="2" charset="-52"/>
              </a:rPr>
              <a:t>Проведение электронных собраний</a:t>
            </a:r>
            <a:br>
              <a:rPr lang="ru-RU" sz="3600" b="1" dirty="0" smtClean="0">
                <a:latin typeface="Museo Sans Cyrl 900" panose="02000000000000000000" pitchFamily="2" charset="-52"/>
              </a:rPr>
            </a:br>
            <a:r>
              <a:rPr lang="ru-RU" sz="3600" b="1" dirty="0" smtClean="0">
                <a:latin typeface="Museo Sans Cyrl 900" panose="02000000000000000000" pitchFamily="2" charset="-52"/>
              </a:rPr>
              <a:t>собственников (ОСС)</a:t>
            </a:r>
            <a:endParaRPr lang="ru-RU" sz="3600" dirty="0">
              <a:latin typeface="Museo Sans Cyrl 900" panose="020000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05" y="1432738"/>
            <a:ext cx="462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useo Sans Cyrl 500" panose="02000000000000000000" pitchFamily="2" charset="-52"/>
              </a:rPr>
              <a:t>Решение вопросов быстро и безопасно</a:t>
            </a:r>
            <a:endParaRPr lang="ru-RU" dirty="0">
              <a:latin typeface="Museo Sans Cyrl 500" panose="02000000000000000000" pitchFamily="2" charset="-52"/>
            </a:endParaRPr>
          </a:p>
        </p:txBody>
      </p:sp>
      <p:pic>
        <p:nvPicPr>
          <p:cNvPr id="14" name="Picture 5" descr="C:\Users\Home\Desktop\Презентация\autosystem_icon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356" y="1930241"/>
            <a:ext cx="605732" cy="595465"/>
          </a:xfrm>
          <a:prstGeom prst="rect">
            <a:avLst/>
          </a:prstGeom>
          <a:noFill/>
        </p:spPr>
      </p:pic>
      <p:pic>
        <p:nvPicPr>
          <p:cNvPr id="15" name="Picture 8" descr="C:\Users\Home\Desktop\Презентация\autosystem_icon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3264" y="1916330"/>
            <a:ext cx="610909" cy="605732"/>
          </a:xfrm>
          <a:prstGeom prst="rect">
            <a:avLst/>
          </a:prstGeom>
          <a:noFill/>
        </p:spPr>
      </p:pic>
      <p:pic>
        <p:nvPicPr>
          <p:cNvPr id="16" name="Picture 3" descr="C:\Users\Home\Desktop\Презентация\autosystem_icon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0418" y="1950421"/>
            <a:ext cx="605732" cy="60573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312928" y="2616015"/>
            <a:ext cx="2462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МАКСИМАЛЬНЫЙ ОХВАТ</a:t>
            </a:r>
            <a:r>
              <a:rPr lang="en-US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И ВОВЛЕЧЕННОСТЬ </a:t>
            </a:r>
            <a:r>
              <a:rPr lang="ru-RU" sz="1400" b="1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/>
            </a:r>
            <a:br>
              <a:rPr lang="ru-RU" sz="1400" b="1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en-US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>Push</a:t>
            </a:r>
            <a: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>, СМС-сообщения</a:t>
            </a:r>
            <a:b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>- о готовящемся ОСС</a:t>
            </a:r>
            <a:b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>- о начале ОСС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718" y="3899824"/>
            <a:ext cx="1466223" cy="2620583"/>
          </a:xfrm>
          <a:prstGeom prst="rect">
            <a:avLst/>
          </a:prstGeom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8115907" y="2563194"/>
            <a:ext cx="2020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SMS-</a:t>
            </a:r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ИДЕНТИФИКАЦИЯ И ГОЛОСОВАНИЕ</a:t>
            </a:r>
            <a:b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>в один клик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717" y="3850890"/>
            <a:ext cx="1471025" cy="2617218"/>
          </a:xfrm>
          <a:prstGeom prst="rect">
            <a:avLst/>
          </a:prstGeom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26" name="Picture 5" descr="C:\Users\Home\Desktop\Презентация\autosystem_icon_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2656" y="1916330"/>
            <a:ext cx="605732" cy="60573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18" y="3899825"/>
            <a:ext cx="1468331" cy="252663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0270809" y="2542242"/>
            <a:ext cx="20207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ОТКРЫТОСТЬ</a:t>
            </a:r>
            <a:b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РЕЗУЛЬТАТОВ</a:t>
            </a:r>
            <a:b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</a:br>
            <a:endParaRPr lang="ru-RU" sz="1400" dirty="0" smtClean="0"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2656" y="3850889"/>
            <a:ext cx="1485400" cy="2617133"/>
          </a:xfrm>
          <a:prstGeom prst="rect">
            <a:avLst/>
          </a:prstGeom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2620044" y="2110448"/>
            <a:ext cx="182880" cy="212549"/>
            <a:chOff x="2556966" y="2112216"/>
            <a:chExt cx="182880" cy="212549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556966" y="2112216"/>
              <a:ext cx="182880" cy="106979"/>
            </a:xfrm>
            <a:prstGeom prst="line">
              <a:avLst/>
            </a:prstGeom>
            <a:ln w="28575">
              <a:solidFill>
                <a:srgbClr val="D2F0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2556966" y="2217786"/>
              <a:ext cx="182880" cy="106979"/>
            </a:xfrm>
            <a:prstGeom prst="line">
              <a:avLst/>
            </a:prstGeom>
            <a:ln w="28575">
              <a:solidFill>
                <a:srgbClr val="D2F0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5102559" y="2109743"/>
            <a:ext cx="182880" cy="212549"/>
            <a:chOff x="2556966" y="2112216"/>
            <a:chExt cx="182880" cy="212549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2556966" y="2112216"/>
              <a:ext cx="182880" cy="106979"/>
            </a:xfrm>
            <a:prstGeom prst="line">
              <a:avLst/>
            </a:prstGeom>
            <a:ln w="28575">
              <a:solidFill>
                <a:srgbClr val="D2F0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2556966" y="2217786"/>
              <a:ext cx="182880" cy="106979"/>
            </a:xfrm>
            <a:prstGeom prst="line">
              <a:avLst/>
            </a:prstGeom>
            <a:ln w="28575">
              <a:solidFill>
                <a:srgbClr val="D2F0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7411606" y="2106878"/>
            <a:ext cx="182880" cy="212549"/>
            <a:chOff x="2556966" y="2112216"/>
            <a:chExt cx="182880" cy="212549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2556966" y="2112216"/>
              <a:ext cx="182880" cy="106979"/>
            </a:xfrm>
            <a:prstGeom prst="line">
              <a:avLst/>
            </a:prstGeom>
            <a:ln w="28575">
              <a:solidFill>
                <a:srgbClr val="D2F0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2556966" y="2217786"/>
              <a:ext cx="182880" cy="106979"/>
            </a:xfrm>
            <a:prstGeom prst="line">
              <a:avLst/>
            </a:prstGeom>
            <a:ln w="28575">
              <a:solidFill>
                <a:srgbClr val="D2F0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9586007" y="2106173"/>
            <a:ext cx="182880" cy="212549"/>
            <a:chOff x="2556966" y="2112216"/>
            <a:chExt cx="182880" cy="212549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2556966" y="2112216"/>
              <a:ext cx="182880" cy="106979"/>
            </a:xfrm>
            <a:prstGeom prst="line">
              <a:avLst/>
            </a:prstGeom>
            <a:ln w="28575">
              <a:solidFill>
                <a:srgbClr val="D2F0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556966" y="2217786"/>
              <a:ext cx="182880" cy="106979"/>
            </a:xfrm>
            <a:prstGeom prst="line">
              <a:avLst/>
            </a:prstGeom>
            <a:ln w="28575">
              <a:solidFill>
                <a:srgbClr val="D2F0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35" y="4063300"/>
            <a:ext cx="1472934" cy="2619859"/>
          </a:xfrm>
          <a:prstGeom prst="rect">
            <a:avLst/>
          </a:prstGeom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8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374322" y="2101355"/>
            <a:ext cx="3431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СТРАХОВАНИЕ НЕДВИЖИМОСТИ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—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доход 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50 рублей с одной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страховки</a:t>
            </a:r>
            <a:r>
              <a:rPr lang="ru-RU" sz="1400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! По статистике страховку покупают 8% плательщиков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24" name="Picture 5" descr="C:\Users\Home\Desktop\Презентация\list_icon_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123" y="1889875"/>
            <a:ext cx="792000" cy="792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695332" y="2100838"/>
            <a:ext cx="2091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ДОСТАВКА ВОДЫ</a:t>
            </a:r>
            <a:r>
              <a:rPr lang="ru-RU" sz="1400" b="1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/>
            </a:r>
            <a:br>
              <a:rPr lang="ru-RU" sz="1400" b="1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endParaRPr lang="ru-RU" sz="1400" b="1" dirty="0" smtClean="0">
              <a:latin typeface="Museo Sans Cyrl 500" panose="02000000000000000000" pitchFamily="2" charset="-52"/>
              <a:cs typeface="Segoe UI" panose="020B0502040204020203" pitchFamily="34" charset="0"/>
            </a:endParaRPr>
          </a:p>
          <a:p>
            <a:r>
              <a:rPr lang="ru-RU" sz="1400" dirty="0">
                <a:latin typeface="Museo Sans Cyrl 500" panose="02000000000000000000" pitchFamily="2" charset="-52"/>
                <a:cs typeface="Segoe UI" panose="020B0502040204020203" pitchFamily="34" charset="0"/>
              </a:rPr>
              <a:t>— </a:t>
            </a:r>
            <a: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>доход 5% с каждого заказа!</a:t>
            </a:r>
          </a:p>
        </p:txBody>
      </p:sp>
      <p:pic>
        <p:nvPicPr>
          <p:cNvPr id="30" name="Picture 5" descr="C:\Users\Home\Desktop\Презентация\autosystem_icon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22" y="2100838"/>
            <a:ext cx="605732" cy="59546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23606" y="476762"/>
            <a:ext cx="835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Маркетплейс для ваших абонентов</a:t>
            </a:r>
            <a:endParaRPr lang="ru-RU" sz="3600" b="1" dirty="0">
              <a:solidFill>
                <a:prstClr val="black"/>
              </a:solidFill>
              <a:latin typeface="Museo Sans Cyrl 9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20001" y="2100838"/>
            <a:ext cx="2803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МЕЛКИЙ БЫТОВОЙ РЕМОНТ</a:t>
            </a:r>
            <a:endParaRPr lang="en-US" sz="1400" b="1" dirty="0" smtClean="0">
              <a:latin typeface="Museo Sans Cyrl 900" panose="02000000000000000000" pitchFamily="2" charset="-52"/>
              <a:cs typeface="Segoe UI" panose="020B0502040204020203" pitchFamily="34" charset="0"/>
            </a:endParaRPr>
          </a:p>
          <a:p>
            <a:endParaRPr lang="ru-RU" sz="1400" b="1" dirty="0" smtClean="0">
              <a:latin typeface="Museo Sans Cyrl 900" panose="02000000000000000000" pitchFamily="2" charset="-52"/>
              <a:cs typeface="Segoe UI" panose="020B0502040204020203" pitchFamily="34" charset="0"/>
            </a:endParaRPr>
          </a:p>
          <a:p>
            <a:r>
              <a:rPr lang="ru-RU" sz="1400" dirty="0">
                <a:latin typeface="Museo Sans Cyrl 500" panose="02000000000000000000" pitchFamily="2" charset="-52"/>
                <a:cs typeface="Segoe UI" panose="020B0502040204020203" pitchFamily="34" charset="0"/>
              </a:rPr>
              <a:t>— </a:t>
            </a:r>
            <a:r>
              <a:rPr lang="ru-RU" sz="1400" dirty="0" smtClean="0">
                <a:latin typeface="Museo Sans Cyrl 500" panose="02000000000000000000" pitchFamily="2" charset="-52"/>
                <a:cs typeface="Segoe UI" panose="020B0502040204020203" pitchFamily="34" charset="0"/>
              </a:rPr>
              <a:t>доход 5% с каждого заказа!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29" y="3301672"/>
            <a:ext cx="1658063" cy="292655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95" y="3296884"/>
            <a:ext cx="1651929" cy="293823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48" y="3296885"/>
            <a:ext cx="1651928" cy="293823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15681" y="1123093"/>
            <a:ext cx="8790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— </a:t>
            </a:r>
            <a:r>
              <a:rPr lang="ru-RU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это дополнительный доход за счет % от услуг партнеров, </a:t>
            </a:r>
            <a:br>
              <a:rPr lang="ru-RU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плюс продвижение своих платных услуг</a:t>
            </a:r>
            <a:endParaRPr lang="ru-RU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26" name="Picture 5" descr="C:\Users\Home\Desktop\Презентация\list_icon_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759" y="1893225"/>
            <a:ext cx="792000" cy="7920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0" y="6465235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И ДРУГИЕ УСЛУГИ</a:t>
            </a:r>
            <a:r>
              <a:rPr lang="ru-RU" sz="1400" b="1" dirty="0">
                <a:latin typeface="Museo Sans Cyrl 900" panose="02000000000000000000" pitchFamily="2" charset="-52"/>
                <a:cs typeface="Segoe UI" panose="020B0502040204020203" pitchFamily="34" charset="0"/>
              </a:rPr>
              <a:t>:</a:t>
            </a:r>
            <a:r>
              <a:rPr lang="ru-RU" sz="1400" b="1" dirty="0" smtClean="0">
                <a:latin typeface="Museo Sans Cyrl 900" panose="02000000000000000000" pitchFamily="2" charset="-52"/>
                <a:cs typeface="Segoe UI" panose="020B0502040204020203" pitchFamily="34" charset="0"/>
              </a:rPr>
              <a:t> ваши и компаний-партнеров</a:t>
            </a:r>
            <a:endParaRPr lang="ru-RU" sz="1400" dirty="0" smtClean="0"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579958" y="2085596"/>
            <a:ext cx="2367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Видеть начисления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19734" y="490606"/>
            <a:ext cx="2637433" cy="541897"/>
          </a:xfrm>
          <a:prstGeom prst="rect">
            <a:avLst/>
          </a:prstGeom>
          <a:solidFill>
            <a:srgbClr val="56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95325" y="428963"/>
            <a:ext cx="1089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Что дает мобильное приложение </a:t>
            </a:r>
            <a:r>
              <a:rPr lang="en-US" sz="36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абонентам</a:t>
            </a:r>
            <a:endParaRPr lang="ru-RU" sz="3600" b="1" dirty="0">
              <a:latin typeface="Museo Sans Cyrl 9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9957" y="2740762"/>
            <a:ext cx="4496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Подавать показания приборов учета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9955" y="3429000"/>
            <a:ext cx="6014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Оплачивать квитанции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9956" y="4058841"/>
            <a:ext cx="4496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Отправлять обращения специалистам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вашей компании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9956" y="4730060"/>
            <a:ext cx="4496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Получать срочные оповещения об авариях, отключениях и т.п.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25" name="Picture 3" descr="C:\Users\Home\Desktop\Презентация\autosystem_icon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401" y="4688804"/>
            <a:ext cx="605732" cy="605732"/>
          </a:xfrm>
          <a:prstGeom prst="rect">
            <a:avLst/>
          </a:prstGeom>
          <a:noFill/>
        </p:spPr>
      </p:pic>
      <p:pic>
        <p:nvPicPr>
          <p:cNvPr id="31" name="Picture 3" descr="C:\Users\Home\Desktop\Презентация\list_icon_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144" y="1843484"/>
            <a:ext cx="792000" cy="792000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4897401" y="3280022"/>
            <a:ext cx="605732" cy="605732"/>
            <a:chOff x="3785655" y="2724584"/>
            <a:chExt cx="792000" cy="792000"/>
          </a:xfrm>
        </p:grpSpPr>
        <p:sp>
          <p:nvSpPr>
            <p:cNvPr id="34" name="Овал 33"/>
            <p:cNvSpPr/>
            <p:nvPr/>
          </p:nvSpPr>
          <p:spPr>
            <a:xfrm>
              <a:off x="3805455" y="2751722"/>
              <a:ext cx="752400" cy="752817"/>
            </a:xfrm>
            <a:prstGeom prst="ellipse">
              <a:avLst/>
            </a:prstGeom>
            <a:solidFill>
              <a:srgbClr val="D2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4" descr="C:\Users\Home\Desktop\Презентация\list_icon_1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5655" y="2724584"/>
              <a:ext cx="792000" cy="792000"/>
            </a:xfrm>
            <a:prstGeom prst="rect">
              <a:avLst/>
            </a:prstGeom>
            <a:noFill/>
          </p:spPr>
        </p:pic>
      </p:grpSp>
      <p:pic>
        <p:nvPicPr>
          <p:cNvPr id="36" name="Picture 6" descr="C:\Users\Home\Desktop\Презентация\autosystem_icon_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7400" y="2606142"/>
            <a:ext cx="605732" cy="605732"/>
          </a:xfrm>
          <a:prstGeom prst="rect">
            <a:avLst/>
          </a:prstGeom>
          <a:noFill/>
        </p:spPr>
      </p:pic>
      <p:sp>
        <p:nvSpPr>
          <p:cNvPr id="28" name="Овал 27"/>
          <p:cNvSpPr/>
          <p:nvPr/>
        </p:nvSpPr>
        <p:spPr>
          <a:xfrm>
            <a:off x="4904971" y="3995970"/>
            <a:ext cx="590589" cy="590589"/>
          </a:xfrm>
          <a:prstGeom prst="ellipse">
            <a:avLst/>
          </a:prstGeom>
          <a:solidFill>
            <a:srgbClr val="D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5" descr="C:\Users\Home\Desktop\Презентация\list_icon_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7144" y="3937634"/>
            <a:ext cx="699289" cy="699289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" y="2233749"/>
            <a:ext cx="4272592" cy="46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rgbClr val="F1F1F5"/>
              </a:gs>
              <a:gs pos="56300">
                <a:srgbClr val="E9EAEF"/>
              </a:gs>
              <a:gs pos="0">
                <a:srgbClr val="F4F4F6"/>
              </a:gs>
              <a:gs pos="100000">
                <a:srgbClr val="E1E3E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7"/>
          <a:stretch/>
        </p:blipFill>
        <p:spPr>
          <a:xfrm>
            <a:off x="2669058" y="1501346"/>
            <a:ext cx="9522941" cy="535665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09319" y="2628187"/>
            <a:ext cx="4496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Получение услуг, минуя очереди в учреждении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9317" y="3278717"/>
            <a:ext cx="6014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Гарантированное информирование об отключениях, ремонте и т.п.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09318" y="3948101"/>
            <a:ext cx="4496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Более оперативное решение вопросов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09318" y="4626912"/>
            <a:ext cx="4496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Простое управление услугами </a:t>
            </a: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ЖКХ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03920" y="2467483"/>
            <a:ext cx="651419" cy="651419"/>
            <a:chOff x="47822" y="2043400"/>
            <a:chExt cx="651419" cy="651419"/>
          </a:xfrm>
        </p:grpSpPr>
        <p:sp>
          <p:nvSpPr>
            <p:cNvPr id="6" name="Овал 5"/>
            <p:cNvSpPr/>
            <p:nvPr/>
          </p:nvSpPr>
          <p:spPr>
            <a:xfrm>
              <a:off x="66799" y="2068727"/>
              <a:ext cx="587656" cy="600766"/>
            </a:xfrm>
            <a:prstGeom prst="ellipse">
              <a:avLst/>
            </a:prstGeom>
            <a:solidFill>
              <a:srgbClr val="D2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2" y="2043400"/>
              <a:ext cx="651419" cy="651419"/>
            </a:xfrm>
            <a:prstGeom prst="rect">
              <a:avLst/>
            </a:prstGeom>
          </p:spPr>
        </p:pic>
      </p:grpSp>
      <p:pic>
        <p:nvPicPr>
          <p:cNvPr id="25" name="Picture 3" descr="C:\Users\Home\Desktop\Презентация\autosystem_icon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763" y="3144229"/>
            <a:ext cx="605732" cy="605732"/>
          </a:xfrm>
          <a:prstGeom prst="rect">
            <a:avLst/>
          </a:prstGeom>
          <a:noFill/>
        </p:spPr>
      </p:pic>
      <p:pic>
        <p:nvPicPr>
          <p:cNvPr id="26" name="Picture 8" descr="C:\Users\Home\Desktop\Презентация\autosystem_icon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563" y="4495288"/>
            <a:ext cx="610909" cy="60573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869629" y="3775288"/>
            <a:ext cx="720000" cy="720000"/>
            <a:chOff x="112281" y="3949757"/>
            <a:chExt cx="720000" cy="720000"/>
          </a:xfrm>
        </p:grpSpPr>
        <p:sp>
          <p:nvSpPr>
            <p:cNvPr id="10" name="Овал 9"/>
            <p:cNvSpPr/>
            <p:nvPr/>
          </p:nvSpPr>
          <p:spPr>
            <a:xfrm>
              <a:off x="169414" y="4009374"/>
              <a:ext cx="586756" cy="600766"/>
            </a:xfrm>
            <a:prstGeom prst="ellipse">
              <a:avLst/>
            </a:prstGeom>
            <a:solidFill>
              <a:srgbClr val="D2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4" descr="C:\Users\Home\Desktop\Презентация\list_icon_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281" y="3949757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820201" y="708407"/>
            <a:ext cx="94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Museo Sans Cyrl 900" panose="02000000000000000000" pitchFamily="2" charset="-52"/>
                <a:cs typeface="Segoe UI" panose="020B0502040204020203" pitchFamily="34" charset="0"/>
              </a:rPr>
              <a:t>Для жителя это…</a:t>
            </a:r>
            <a:endParaRPr lang="ru-RU" sz="3600" b="1" dirty="0">
              <a:solidFill>
                <a:prstClr val="black"/>
              </a:solidFill>
              <a:latin typeface="Museo Sans Cyrl 900" panose="020000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09320" y="2010729"/>
            <a:ext cx="2367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Museo Sans Cyrl 500" panose="02000000000000000000" pitchFamily="2" charset="-52"/>
                <a:cs typeface="Segoe UI" panose="020B0502040204020203" pitchFamily="34" charset="0"/>
              </a:rPr>
              <a:t>Экономия времени</a:t>
            </a:r>
            <a:endParaRPr lang="ru-RU" sz="1400" dirty="0">
              <a:solidFill>
                <a:prstClr val="black"/>
              </a:solidFill>
              <a:latin typeface="Museo Sans Cyrl 500" panose="020000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22" name="Picture 4" descr="C:\Users\Home\Desktop\Презентация\autosystem_icon_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3921" y="1861751"/>
            <a:ext cx="605732" cy="605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1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169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Museo Sans Cyrl 900</vt:lpstr>
      <vt:lpstr>Museo Sans Cyrl 500</vt:lpstr>
      <vt:lpstr>Arial</vt:lpstr>
      <vt:lpstr>Segoe UI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Sheida</dc:creator>
  <cp:lastModifiedBy>Elena Sheida</cp:lastModifiedBy>
  <cp:revision>87</cp:revision>
  <dcterms:created xsi:type="dcterms:W3CDTF">2020-03-17T02:47:04Z</dcterms:created>
  <dcterms:modified xsi:type="dcterms:W3CDTF">2020-06-16T03:21:05Z</dcterms:modified>
</cp:coreProperties>
</file>